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</p:sldIdLst>
  <p:sldSz cy="5143500" cx="9144000"/>
  <p:notesSz cx="6858000" cy="9144000"/>
  <p:embeddedFontLst>
    <p:embeddedFont>
      <p:font typeface="Oswald"/>
      <p:regular r:id="rId35"/>
      <p:bold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727A213-C887-456A-8F2B-9EB0D0736E16}">
  <a:tblStyle styleId="{1727A213-C887-456A-8F2B-9EB0D0736E1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font" Target="fonts/Oswald-regular.fntdata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36" Type="http://schemas.openxmlformats.org/officeDocument/2006/relationships/font" Target="fonts/Oswald-bold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6b7c96d5a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6b7c96d5a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6b7c96d5ad_0_1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6b7c96d5ad_0_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6b7c96d5ad_0_1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6b7c96d5ad_0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6b7c96d5ad_0_2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6b7c96d5ad_0_2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6b7c96d5ad_0_1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6b7c96d5ad_0_1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6b7c96d5ad_0_2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6b7c96d5ad_0_2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6b7c96d5ad_0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6b7c96d5ad_0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6b7c96d5ad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6b7c96d5ad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6b7c96d5ad_0_1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6b7c96d5ad_0_1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6b7c96d5ad_0_1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6b7c96d5ad_0_1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6b7c96d5ad_0_2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6b7c96d5ad_0_2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6b7c96d5ad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6b7c96d5ad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6b7c96d5ad_0_2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6b7c96d5ad_0_2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b7c96d5ad_0_2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b7c96d5ad_0_2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6b7c96d5ad_0_2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6b7c96d5ad_0_2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6b7c96d5ad_0_2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6b7c96d5ad_0_2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6b7c96d5ad_0_2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6b7c96d5ad_0_2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6b7c96d5ad_0_2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6b7c96d5ad_0_2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6b7c96d5ad_0_2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36b7c96d5ad_0_2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6b7c96d5ad_0_2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36b7c96d5ad_0_2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6b7c96d5ad_0_1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36b7c96d5ad_0_1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6b7c96d5ad_0_1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6b7c96d5ad_0_1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6b7c96d5ad_0_1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6b7c96d5ad_0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6b7c96d5ad_0_3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6b7c96d5ad_0_3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6b7c96d5ad_0_1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6b7c96d5ad_0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6b7c96d5ad_0_1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6b7c96d5ad_0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6b7c96d5ad_0_1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6b7c96d5ad_0_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6b7c96d5ad_0_2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6b7c96d5ad_0_2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://drive.google.com/file/d/15piFsa3P6KK6K7ry9uAKpQ6jarUVK-md/view" TargetMode="External"/><Relationship Id="rId4" Type="http://schemas.openxmlformats.org/officeDocument/2006/relationships/image" Target="../media/image23.jpg"/><Relationship Id="rId5" Type="http://schemas.openxmlformats.org/officeDocument/2006/relationships/hyperlink" Target="http://drive.google.com/file/d/15uCoXdXvxlHWBb8XdZBk43AkULnf3qv6/view" TargetMode="External"/><Relationship Id="rId6" Type="http://schemas.openxmlformats.org/officeDocument/2006/relationships/image" Target="../media/image14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://drive.google.com/file/d/15pUHYZGMBoFp588bBf_plEfLpM6YtrP7/view" TargetMode="External"/><Relationship Id="rId4" Type="http://schemas.openxmlformats.org/officeDocument/2006/relationships/image" Target="../media/image9.jpg"/><Relationship Id="rId5" Type="http://schemas.openxmlformats.org/officeDocument/2006/relationships/hyperlink" Target="http://drive.google.com/file/d/1oK8mGwd4p3COU1dU8rmmy5QLFiy3sD6R/view" TargetMode="External"/><Relationship Id="rId6" Type="http://schemas.openxmlformats.org/officeDocument/2006/relationships/image" Target="../media/image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://drive.google.com/file/d/1f8Mzk_0fYcW2kJsfMMAO1uS56VdH0_9f/view" TargetMode="External"/><Relationship Id="rId4" Type="http://schemas.openxmlformats.org/officeDocument/2006/relationships/image" Target="../media/image10.jpg"/><Relationship Id="rId5" Type="http://schemas.openxmlformats.org/officeDocument/2006/relationships/hyperlink" Target="http://drive.google.com/file/d/1xqdm2mQbsMI6FZ1DzckKO3ASn2hhSSsR/view" TargetMode="External"/><Relationship Id="rId6" Type="http://schemas.openxmlformats.org/officeDocument/2006/relationships/image" Target="../media/image12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7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drive.google.com/file/d/161kKRJW9ba5GqDEnrRO9fQfZUO2NxbAs/view" TargetMode="External"/><Relationship Id="rId4" Type="http://schemas.openxmlformats.org/officeDocument/2006/relationships/image" Target="../media/image15.jpg"/><Relationship Id="rId5" Type="http://schemas.openxmlformats.org/officeDocument/2006/relationships/hyperlink" Target="http://drive.google.com/file/d/15ZOJcJ1q5YppTCsLdWaRxrjbKcIZ-O53/view" TargetMode="External"/><Relationship Id="rId6" Type="http://schemas.openxmlformats.org/officeDocument/2006/relationships/image" Target="../media/image18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://drive.google.com/file/d/15lWpZNLlCQlx_2KxvREeEIwdv2xSMksr/view" TargetMode="External"/><Relationship Id="rId4" Type="http://schemas.openxmlformats.org/officeDocument/2006/relationships/image" Target="../media/image21.jpg"/><Relationship Id="rId5" Type="http://schemas.openxmlformats.org/officeDocument/2006/relationships/hyperlink" Target="http://drive.google.com/file/d/15yKgZBzbvHuubGj5GeNVwMH53TkVLdjg/view" TargetMode="External"/><Relationship Id="rId6" Type="http://schemas.openxmlformats.org/officeDocument/2006/relationships/image" Target="../media/image20.jpg"/><Relationship Id="rId7" Type="http://schemas.openxmlformats.org/officeDocument/2006/relationships/hyperlink" Target="http://drive.google.com/file/d/15j4-2TaSDlLTXR5DEM8IHlI_bvavE7WQ/view" TargetMode="External"/><Relationship Id="rId8" Type="http://schemas.openxmlformats.org/officeDocument/2006/relationships/image" Target="../media/image22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drive.google.com/file/d/1SbPYnBxOLHE8aBSvZNahO1IHF1hstbWV/view" TargetMode="External"/><Relationship Id="rId4" Type="http://schemas.openxmlformats.org/officeDocument/2006/relationships/image" Target="../media/image1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hyperlink" Target="http://drive.google.com/file/d/1dDrD7Or-jeOBTSZlluvEhnDJObOWakVG/view" TargetMode="External"/><Relationship Id="rId4" Type="http://schemas.openxmlformats.org/officeDocument/2006/relationships/image" Target="../media/image16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hyperlink" Target="http://drive.google.com/file/d/1dDrD7Or-jeOBTSZlluvEhnDJObOWakVG/view" TargetMode="External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0" y="1237650"/>
            <a:ext cx="9144000" cy="13341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MidTerm Report</a:t>
            </a:r>
            <a:r>
              <a:rPr lang="en">
                <a:solidFill>
                  <a:schemeClr val="lt1"/>
                </a:solidFill>
              </a:rPr>
              <a:t>:</a:t>
            </a:r>
            <a:endParaRPr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lt1"/>
                </a:solidFill>
              </a:rPr>
              <a:t>C</a:t>
            </a:r>
            <a:r>
              <a:rPr lang="en">
                <a:solidFill>
                  <a:schemeClr val="lt1"/>
                </a:solidFill>
              </a:rPr>
              <a:t>omputerized </a:t>
            </a:r>
            <a:r>
              <a:rPr lang="en" u="sng">
                <a:solidFill>
                  <a:schemeClr val="lt1"/>
                </a:solidFill>
              </a:rPr>
              <a:t>A</a:t>
            </a:r>
            <a:r>
              <a:rPr lang="en">
                <a:solidFill>
                  <a:schemeClr val="lt1"/>
                </a:solidFill>
              </a:rPr>
              <a:t>utomatic </a:t>
            </a:r>
            <a:r>
              <a:rPr lang="en" u="sng">
                <a:solidFill>
                  <a:schemeClr val="lt1"/>
                </a:solidFill>
              </a:rPr>
              <a:t>R</a:t>
            </a:r>
            <a:r>
              <a:rPr lang="en">
                <a:solidFill>
                  <a:schemeClr val="lt1"/>
                </a:solidFill>
              </a:rPr>
              <a:t>apid </a:t>
            </a:r>
            <a:r>
              <a:rPr lang="en" u="sng">
                <a:solidFill>
                  <a:schemeClr val="lt1"/>
                </a:solidFill>
              </a:rPr>
              <a:t>D</a:t>
            </a:r>
            <a:r>
              <a:rPr lang="en">
                <a:solidFill>
                  <a:schemeClr val="lt1"/>
                </a:solidFill>
              </a:rPr>
              <a:t>eck </a:t>
            </a:r>
            <a:r>
              <a:rPr lang="en" u="sng">
                <a:solidFill>
                  <a:schemeClr val="lt1"/>
                </a:solidFill>
              </a:rPr>
              <a:t>S</a:t>
            </a:r>
            <a:r>
              <a:rPr lang="en">
                <a:solidFill>
                  <a:schemeClr val="lt1"/>
                </a:solidFill>
              </a:rPr>
              <a:t>orter (CARDS)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510450" y="3182325"/>
            <a:ext cx="8123100" cy="12072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Emily Gensch CPE, Henry Abshire CPE, 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Benjamin Harris EE, Nicholas Heikes CPE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Group 19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5551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2: Bill Detection Accuracy: Bill Detection Table of Stats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0" name="Google Shape;110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1" name="Google Shape;11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691" y="1152475"/>
            <a:ext cx="6076433" cy="34164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2" name="Google Shape;112;p22"/>
          <p:cNvGraphicFramePr/>
          <p:nvPr/>
        </p:nvGraphicFramePr>
        <p:xfrm>
          <a:off x="7012025" y="13673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{1727A213-C887-456A-8F2B-9EB0D0736E16}</a:tableStyleId>
              </a:tblPr>
              <a:tblGrid>
                <a:gridCol w="13348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Score Type</a:t>
                      </a:r>
                      <a:endParaRPr/>
                    </a:p>
                  </a:txBody>
                  <a:tcPr marT="91425" marB="91425" marR="91425" marL="91425">
                    <a:solidFill>
                      <a:schemeClr val="lt1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BlueBack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solidFill>
                      <a:schemeClr val="accent2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RedBack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solidFill>
                      <a:schemeClr val="accent2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Minion Club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solidFill>
                      <a:schemeClr val="accent2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Minion Heart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solidFill>
                      <a:schemeClr val="accent2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Minion Spade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solidFill>
                      <a:schemeClr val="accent2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Minion Diamond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5551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2: Bill Detection Accuracy: </a:t>
            </a:r>
            <a:r>
              <a:rPr lang="en">
                <a:solidFill>
                  <a:schemeClr val="lt1"/>
                </a:solidFill>
              </a:rPr>
              <a:t>Bill Detection Algorithm</a:t>
            </a:r>
            <a:endParaRPr>
              <a:solidFill>
                <a:schemeClr val="lt1"/>
              </a:solidFill>
            </a:endParaRPr>
          </a:p>
        </p:txBody>
      </p:sp>
      <p:graphicFrame>
        <p:nvGraphicFramePr>
          <p:cNvPr id="118" name="Google Shape;118;p23"/>
          <p:cNvGraphicFramePr/>
          <p:nvPr/>
        </p:nvGraphicFramePr>
        <p:xfrm>
          <a:off x="5689750" y="13398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{1727A213-C887-456A-8F2B-9EB0D0736E16}</a:tableStyleId>
              </a:tblPr>
              <a:tblGrid>
                <a:gridCol w="1334800"/>
                <a:gridCol w="180775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Score Type</a:t>
                      </a:r>
                      <a:endParaRPr/>
                    </a:p>
                  </a:txBody>
                  <a:tcPr marT="91425" marB="91425" marR="91425" marL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Score</a:t>
                      </a:r>
                      <a:endParaRPr/>
                    </a:p>
                  </a:txBody>
                  <a:tcPr marT="91425" marB="91425" marR="91425" marL="91425">
                    <a:solidFill>
                      <a:schemeClr val="lt1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BlueBack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2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solidFill>
                      <a:schemeClr val="accent2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RedBack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1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solidFill>
                      <a:schemeClr val="accent2"/>
                    </a:solidFill>
                  </a:tcPr>
                </a:tc>
              </a:tr>
              <a:tr h="317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Minion Club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7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solidFill>
                      <a:schemeClr val="accent2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Minion Heart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3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solidFill>
                      <a:schemeClr val="accent2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Minion Spade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5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solidFill>
                      <a:schemeClr val="accent2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Minion Diamond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5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pic>
        <p:nvPicPr>
          <p:cNvPr id="119" name="Google Shape;11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339825"/>
            <a:ext cx="5251449" cy="3156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5551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2: Bill Detection Accuracy: </a:t>
            </a:r>
            <a:r>
              <a:rPr lang="en">
                <a:solidFill>
                  <a:schemeClr val="lt1"/>
                </a:solidFill>
              </a:rPr>
              <a:t>Demonstration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25" name="Google Shape;125;p24" title="2321df43-9e5d-405d-bb37-a8831bcae43c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1234500"/>
            <a:ext cx="4634000" cy="347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4" title="93108a31-ee9b-438c-8bfc-670dc50a9556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31975" y="1512188"/>
            <a:ext cx="3893500" cy="292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5551"/>
        </a:solid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4</a:t>
            </a:r>
            <a:r>
              <a:rPr lang="en">
                <a:solidFill>
                  <a:schemeClr val="lt1"/>
                </a:solidFill>
              </a:rPr>
              <a:t>: Card </a:t>
            </a:r>
            <a:r>
              <a:rPr lang="en">
                <a:solidFill>
                  <a:schemeClr val="lt1"/>
                </a:solidFill>
              </a:rPr>
              <a:t>Orientation</a:t>
            </a:r>
            <a:r>
              <a:rPr lang="en">
                <a:solidFill>
                  <a:schemeClr val="lt1"/>
                </a:solidFill>
              </a:rPr>
              <a:t> Time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32" name="Google Shape;132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3" name="Google Shape;133;p25" title="PXL_20250629_021859652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1338252"/>
            <a:ext cx="4741099" cy="2666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5" title="IMG_3965.MOV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91513" y="769049"/>
            <a:ext cx="2140441" cy="3805248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5"/>
          <p:cNvSpPr txBox="1"/>
          <p:nvPr>
            <p:ph type="title"/>
          </p:nvPr>
        </p:nvSpPr>
        <p:spPr>
          <a:xfrm>
            <a:off x="474600" y="39961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Horizontal</a:t>
            </a:r>
            <a:r>
              <a:rPr lang="en">
                <a:solidFill>
                  <a:schemeClr val="lt1"/>
                </a:solidFill>
              </a:rPr>
              <a:t> Flipper: time ~ .4s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5551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4: Card Orientation Time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41" name="Google Shape;141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2" name="Google Shape;142;p26" title="IMG_3956.MOV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8750" y="1584775"/>
            <a:ext cx="3993254" cy="224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6" title="IMG_3963.MOV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01950" y="1584772"/>
            <a:ext cx="3993254" cy="2246206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6"/>
          <p:cNvSpPr txBox="1"/>
          <p:nvPr>
            <p:ph type="title"/>
          </p:nvPr>
        </p:nvSpPr>
        <p:spPr>
          <a:xfrm>
            <a:off x="474600" y="39961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Vertical Flipper: 70% success rate, time ~ 0.5s on average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5551"/>
        </a:soli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7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7800">
                <a:solidFill>
                  <a:schemeClr val="lt1"/>
                </a:solidFill>
              </a:rPr>
              <a:t>PART 3: Overall Functionality </a:t>
            </a:r>
            <a:r>
              <a:rPr lang="en" sz="7800">
                <a:solidFill>
                  <a:schemeClr val="lt1"/>
                </a:solidFill>
              </a:rPr>
              <a:t>Demonstration</a:t>
            </a:r>
            <a:endParaRPr sz="7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5551"/>
        </a:soli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Functional Part: Servo Motor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55" name="Google Shape;155;p28"/>
          <p:cNvSpPr txBox="1"/>
          <p:nvPr>
            <p:ph idx="1" type="body"/>
          </p:nvPr>
        </p:nvSpPr>
        <p:spPr>
          <a:xfrm>
            <a:off x="311700" y="1152475"/>
            <a:ext cx="8520600" cy="9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lt1"/>
                </a:solidFill>
              </a:rPr>
              <a:t>The G12 N20 Geared Mini DC Motor powers the rollers in our system ensuring the cards are pushed through the design at the </a:t>
            </a:r>
            <a:r>
              <a:rPr lang="en">
                <a:solidFill>
                  <a:schemeClr val="lt1"/>
                </a:solidFill>
              </a:rPr>
              <a:t>appropriate</a:t>
            </a:r>
            <a:r>
              <a:rPr lang="en">
                <a:solidFill>
                  <a:schemeClr val="lt1"/>
                </a:solidFill>
              </a:rPr>
              <a:t> speeds. 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56" name="Google Shape;156;p28"/>
          <p:cNvPicPr preferRelativeResize="0"/>
          <p:nvPr/>
        </p:nvPicPr>
        <p:blipFill rotWithShape="1">
          <a:blip r:embed="rId3">
            <a:alphaModFix/>
          </a:blip>
          <a:srcRect b="17903" l="18407" r="0" t="13396"/>
          <a:stretch/>
        </p:blipFill>
        <p:spPr>
          <a:xfrm>
            <a:off x="3067013" y="2322561"/>
            <a:ext cx="3009974" cy="2534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5551"/>
        </a:solid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Functional Part: Stepper Motor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62" name="Google Shape;162;p29"/>
          <p:cNvSpPr txBox="1"/>
          <p:nvPr>
            <p:ph idx="1" type="body"/>
          </p:nvPr>
        </p:nvSpPr>
        <p:spPr>
          <a:xfrm>
            <a:off x="311700" y="1152475"/>
            <a:ext cx="8520600" cy="9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lt1"/>
                </a:solidFill>
              </a:rPr>
              <a:t>The 17HS09-1004S Stepper Motor powers the rotational aspect of our design, allowing the system to fix the horizontal </a:t>
            </a:r>
            <a:r>
              <a:rPr lang="en">
                <a:solidFill>
                  <a:schemeClr val="lt1"/>
                </a:solidFill>
              </a:rPr>
              <a:t>orientation</a:t>
            </a:r>
            <a:r>
              <a:rPr lang="en">
                <a:solidFill>
                  <a:schemeClr val="lt1"/>
                </a:solidFill>
              </a:rPr>
              <a:t> of cards. 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63" name="Google Shape;163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01050" y="2117100"/>
            <a:ext cx="2651575" cy="2651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5551"/>
        </a:solid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0"/>
          <p:cNvSpPr txBox="1"/>
          <p:nvPr>
            <p:ph type="title"/>
          </p:nvPr>
        </p:nvSpPr>
        <p:spPr>
          <a:xfrm>
            <a:off x="311700" y="2097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Functional Part: Servo Motor Driver </a:t>
            </a:r>
            <a:r>
              <a:rPr lang="en" sz="3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DRV8912-Q1 – 12 Channel Brushed DC Motor Driver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69" name="Google Shape;169;p30"/>
          <p:cNvSpPr txBox="1"/>
          <p:nvPr>
            <p:ph idx="1" type="body"/>
          </p:nvPr>
        </p:nvSpPr>
        <p:spPr>
          <a:xfrm>
            <a:off x="311700" y="1152475"/>
            <a:ext cx="8520600" cy="9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lt1"/>
                </a:solidFill>
              </a:rPr>
              <a:t>The DRV8912 is a motor driver with 12 half bridges, thus allowing it to power and control up to 6 servo motors </a:t>
            </a:r>
            <a:r>
              <a:rPr lang="en">
                <a:solidFill>
                  <a:schemeClr val="lt1"/>
                </a:solidFill>
              </a:rPr>
              <a:t>individually. Two are used to control the 10 motors in our design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70" name="Google Shape;170;p30" title="images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0100" y="2072275"/>
            <a:ext cx="4043800" cy="2757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5551"/>
        </a:solid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1"/>
          <p:cNvSpPr txBox="1"/>
          <p:nvPr>
            <p:ph type="title"/>
          </p:nvPr>
        </p:nvSpPr>
        <p:spPr>
          <a:xfrm>
            <a:off x="311700" y="2097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Functional Part: Stepper Motor Driver </a:t>
            </a:r>
            <a:r>
              <a:rPr lang="en" sz="3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DRV8825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76" name="Google Shape;176;p31"/>
          <p:cNvSpPr txBox="1"/>
          <p:nvPr>
            <p:ph idx="1" type="body"/>
          </p:nvPr>
        </p:nvSpPr>
        <p:spPr>
          <a:xfrm>
            <a:off x="311700" y="1152475"/>
            <a:ext cx="8520600" cy="9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lt1"/>
                </a:solidFill>
              </a:rPr>
              <a:t>The DRV8825 is a Stepper motor driver with 8 different options for step length. It is used to control the stepper motor. 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77" name="Google Shape;177;p31" title="image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02449" y="2072275"/>
            <a:ext cx="3966875" cy="2880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5551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750">
                <a:solidFill>
                  <a:schemeClr val="lt1"/>
                </a:solidFill>
              </a:rPr>
              <a:t>MidTerm Report:</a:t>
            </a:r>
            <a:r>
              <a:rPr lang="en">
                <a:solidFill>
                  <a:schemeClr val="lt1"/>
                </a:solidFill>
              </a:rPr>
              <a:t> 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5446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chemeClr val="lt1"/>
                </a:solidFill>
              </a:rPr>
              <a:t>Part 1: Product Design</a:t>
            </a:r>
            <a:endParaRPr b="1" sz="34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chemeClr val="lt1"/>
                </a:solidFill>
              </a:rPr>
              <a:t>Part 2: Key Engineering Specifications</a:t>
            </a:r>
            <a:endParaRPr b="1" sz="34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chemeClr val="lt1"/>
                </a:solidFill>
              </a:rPr>
              <a:t>Part 3: Overall Functionality Demonstration</a:t>
            </a:r>
            <a:endParaRPr b="1" sz="34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5551"/>
        </a:solid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2"/>
          <p:cNvSpPr txBox="1"/>
          <p:nvPr>
            <p:ph type="title"/>
          </p:nvPr>
        </p:nvSpPr>
        <p:spPr>
          <a:xfrm>
            <a:off x="311700" y="2097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Functional Part: H2010 &amp; LM393 IR Sensor 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83" name="Google Shape;183;p32"/>
          <p:cNvSpPr txBox="1"/>
          <p:nvPr>
            <p:ph idx="1" type="body"/>
          </p:nvPr>
        </p:nvSpPr>
        <p:spPr>
          <a:xfrm>
            <a:off x="311700" y="1152475"/>
            <a:ext cx="8520600" cy="9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lt1"/>
                </a:solidFill>
              </a:rPr>
              <a:t>The H2010 is a ir trip wire sensor with a LM393 voltage </a:t>
            </a:r>
            <a:r>
              <a:rPr lang="en">
                <a:solidFill>
                  <a:schemeClr val="lt1"/>
                </a:solidFill>
              </a:rPr>
              <a:t>comparator</a:t>
            </a:r>
            <a:r>
              <a:rPr lang="en">
                <a:solidFill>
                  <a:schemeClr val="lt1"/>
                </a:solidFill>
              </a:rPr>
              <a:t> to allow the esp32 microcontroller to read a broken signal. It is used to determine when cards are </a:t>
            </a:r>
            <a:r>
              <a:rPr lang="en">
                <a:solidFill>
                  <a:schemeClr val="lt1"/>
                </a:solidFill>
              </a:rPr>
              <a:t>jammed in the system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84" name="Google Shape;184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75174" y="1960200"/>
            <a:ext cx="3193655" cy="2959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5551"/>
        </a:solid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3"/>
          <p:cNvSpPr txBox="1"/>
          <p:nvPr>
            <p:ph type="title"/>
          </p:nvPr>
        </p:nvSpPr>
        <p:spPr>
          <a:xfrm>
            <a:off x="311700" y="2097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Functional Part: </a:t>
            </a:r>
            <a:r>
              <a:rPr lang="en" sz="3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TCS34725 -Ada fruit Color Sensor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90" name="Google Shape;190;p33"/>
          <p:cNvSpPr txBox="1"/>
          <p:nvPr>
            <p:ph idx="1" type="body"/>
          </p:nvPr>
        </p:nvSpPr>
        <p:spPr>
          <a:xfrm>
            <a:off x="311700" y="1152475"/>
            <a:ext cx="8520600" cy="9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lt1"/>
                </a:solidFill>
              </a:rPr>
              <a:t>The TCS34725 is a 10 Channel Color sensor that is used to determine the cards </a:t>
            </a:r>
            <a:r>
              <a:rPr lang="en">
                <a:solidFill>
                  <a:schemeClr val="lt1"/>
                </a:solidFill>
              </a:rPr>
              <a:t>orientation</a:t>
            </a:r>
            <a:r>
              <a:rPr lang="en">
                <a:solidFill>
                  <a:schemeClr val="lt1"/>
                </a:solidFill>
              </a:rPr>
              <a:t> and suit. 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91" name="Google Shape;191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51050" y="2072275"/>
            <a:ext cx="3738688" cy="2805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5551"/>
        </a:solid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4"/>
          <p:cNvSpPr txBox="1"/>
          <p:nvPr>
            <p:ph type="title"/>
          </p:nvPr>
        </p:nvSpPr>
        <p:spPr>
          <a:xfrm>
            <a:off x="311700" y="2097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Functional Part: </a:t>
            </a:r>
            <a:r>
              <a:rPr lang="en" sz="3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Microcontroller ESP32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97" name="Google Shape;197;p34"/>
          <p:cNvSpPr txBox="1"/>
          <p:nvPr>
            <p:ph idx="1" type="body"/>
          </p:nvPr>
        </p:nvSpPr>
        <p:spPr>
          <a:xfrm>
            <a:off x="311700" y="1152475"/>
            <a:ext cx="8520600" cy="9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lt1"/>
                </a:solidFill>
              </a:rPr>
              <a:t>The ESP32 is a </a:t>
            </a:r>
            <a:r>
              <a:rPr lang="en">
                <a:solidFill>
                  <a:schemeClr val="lt1"/>
                </a:solidFill>
              </a:rPr>
              <a:t>multiple</a:t>
            </a:r>
            <a:r>
              <a:rPr lang="en">
                <a:solidFill>
                  <a:schemeClr val="lt1"/>
                </a:solidFill>
              </a:rPr>
              <a:t> purpose microcontroller that is used to control and manage all the different components in the system. 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98" name="Google Shape;198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93550" y="2072275"/>
            <a:ext cx="3992297" cy="2848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5551"/>
        </a:solidFill>
      </p:bgPr>
    </p:bg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5"/>
          <p:cNvSpPr txBox="1"/>
          <p:nvPr>
            <p:ph type="title"/>
          </p:nvPr>
        </p:nvSpPr>
        <p:spPr>
          <a:xfrm>
            <a:off x="311700" y="2097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Functional Part: </a:t>
            </a:r>
            <a:r>
              <a:rPr lang="en" sz="30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icoh AF03-1081 -Rollers</a:t>
            </a:r>
            <a:endParaRPr sz="3000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04" name="Google Shape;204;p35"/>
          <p:cNvSpPr txBox="1"/>
          <p:nvPr>
            <p:ph idx="1" type="body"/>
          </p:nvPr>
        </p:nvSpPr>
        <p:spPr>
          <a:xfrm>
            <a:off x="311700" y="1152475"/>
            <a:ext cx="8520600" cy="9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lt1"/>
                </a:solidFill>
              </a:rPr>
              <a:t>The Icoh AF03-1081 where </a:t>
            </a:r>
            <a:r>
              <a:rPr lang="en">
                <a:solidFill>
                  <a:schemeClr val="lt1"/>
                </a:solidFill>
              </a:rPr>
              <a:t>originally</a:t>
            </a:r>
            <a:r>
              <a:rPr lang="en">
                <a:solidFill>
                  <a:schemeClr val="lt1"/>
                </a:solidFill>
              </a:rPr>
              <a:t> design for use in </a:t>
            </a:r>
            <a:r>
              <a:rPr lang="en">
                <a:solidFill>
                  <a:schemeClr val="lt1"/>
                </a:solidFill>
              </a:rPr>
              <a:t>epson</a:t>
            </a:r>
            <a:r>
              <a:rPr lang="en">
                <a:solidFill>
                  <a:schemeClr val="lt1"/>
                </a:solidFill>
              </a:rPr>
              <a:t> printers. In our Design they are used to transfer the </a:t>
            </a:r>
            <a:r>
              <a:rPr lang="en">
                <a:solidFill>
                  <a:schemeClr val="lt1"/>
                </a:solidFill>
              </a:rPr>
              <a:t>rotational</a:t>
            </a:r>
            <a:r>
              <a:rPr lang="en">
                <a:solidFill>
                  <a:schemeClr val="lt1"/>
                </a:solidFill>
              </a:rPr>
              <a:t> motion of the motors to the cards 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205" name="Google Shape;205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26438" y="2072274"/>
            <a:ext cx="2891125" cy="2891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5551"/>
        </a:solid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6"/>
          <p:cNvSpPr txBox="1"/>
          <p:nvPr>
            <p:ph type="title"/>
          </p:nvPr>
        </p:nvSpPr>
        <p:spPr>
          <a:xfrm>
            <a:off x="311700" y="2097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PCB Main board</a:t>
            </a:r>
            <a:endParaRPr sz="3000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211" name="Google Shape;211;p36" title="PXL_20250629_233638471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934825"/>
            <a:ext cx="2281657" cy="4056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36" title="PXL_20250629_233841508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86457" y="934825"/>
            <a:ext cx="6405144" cy="36028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5551"/>
        </a:solid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7"/>
          <p:cNvSpPr txBox="1"/>
          <p:nvPr>
            <p:ph type="title"/>
          </p:nvPr>
        </p:nvSpPr>
        <p:spPr>
          <a:xfrm>
            <a:off x="311700" y="2097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PCB Daughter Board</a:t>
            </a:r>
            <a:endParaRPr sz="3000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218" name="Google Shape;218;p37" title="PXL_20250629_234416680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61050" y="852150"/>
            <a:ext cx="2281657" cy="4056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37" title="PXL_20250629_234021535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942329" y="852150"/>
            <a:ext cx="2100749" cy="3602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37" title="PXL_20250629_234150624.mp4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360853" y="852138"/>
            <a:ext cx="2281657" cy="40562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5551"/>
        </a:solidFill>
      </p:bgPr>
    </p:bg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8"/>
          <p:cNvSpPr txBox="1"/>
          <p:nvPr>
            <p:ph type="title"/>
          </p:nvPr>
        </p:nvSpPr>
        <p:spPr>
          <a:xfrm>
            <a:off x="3666300" y="2285400"/>
            <a:ext cx="1811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The End</a:t>
            </a:r>
            <a:endParaRPr sz="3000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3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4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5551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7800">
                <a:solidFill>
                  <a:schemeClr val="lt1"/>
                </a:solidFill>
              </a:rPr>
              <a:t>PART 1: Product Design</a:t>
            </a:r>
            <a:endParaRPr sz="7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5551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750">
                <a:solidFill>
                  <a:schemeClr val="lt1"/>
                </a:solidFill>
              </a:rPr>
              <a:t>Basic Design: 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311700" y="1108625"/>
            <a:ext cx="8520600" cy="385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lt1"/>
                </a:solidFill>
              </a:rPr>
              <a:t>Mechanical: </a:t>
            </a:r>
            <a:endParaRPr b="1" sz="2100">
              <a:solidFill>
                <a:schemeClr val="lt1"/>
              </a:solidFill>
            </a:endParaRPr>
          </a:p>
          <a:p>
            <a:pPr indent="-330200" lvl="0" marL="457200" rtl="0" algn="l"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r>
              <a:rPr b="1" lang="en" sz="1600">
                <a:solidFill>
                  <a:schemeClr val="lt1"/>
                </a:solidFill>
              </a:rPr>
              <a:t>Motor wheels</a:t>
            </a:r>
            <a:endParaRPr b="1" sz="1600">
              <a:solidFill>
                <a:schemeClr val="lt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r>
              <a:rPr b="1" lang="en" sz="1600">
                <a:solidFill>
                  <a:schemeClr val="lt1"/>
                </a:solidFill>
              </a:rPr>
              <a:t>Car flipper</a:t>
            </a:r>
            <a:endParaRPr b="1" sz="1600">
              <a:solidFill>
                <a:schemeClr val="lt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r>
              <a:rPr b="1" lang="en" sz="1600">
                <a:solidFill>
                  <a:schemeClr val="lt1"/>
                </a:solidFill>
              </a:rPr>
              <a:t>Rototation</a:t>
            </a:r>
            <a:endParaRPr b="1" sz="16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lt1"/>
                </a:solidFill>
              </a:rPr>
              <a:t>Software: </a:t>
            </a:r>
            <a:endParaRPr b="1" sz="2100">
              <a:solidFill>
                <a:schemeClr val="lt1"/>
              </a:solidFill>
            </a:endParaRPr>
          </a:p>
          <a:p>
            <a:pPr indent="-330200" lvl="0" marL="457200" rtl="0" algn="l"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r>
              <a:rPr b="1" lang="en" sz="1600">
                <a:solidFill>
                  <a:schemeClr val="lt1"/>
                </a:solidFill>
              </a:rPr>
              <a:t>Card position detection</a:t>
            </a:r>
            <a:endParaRPr b="1" sz="21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lt1"/>
                </a:solidFill>
              </a:rPr>
              <a:t>Electrical:</a:t>
            </a:r>
            <a:endParaRPr b="1" sz="2100">
              <a:solidFill>
                <a:schemeClr val="lt1"/>
              </a:solidFill>
            </a:endParaRPr>
          </a:p>
          <a:p>
            <a:pPr indent="-330200" lvl="0" marL="457200" rtl="0" algn="l"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r>
              <a:rPr b="1" lang="en" sz="1600">
                <a:solidFill>
                  <a:schemeClr val="lt1"/>
                </a:solidFill>
              </a:rPr>
              <a:t>Power and PCB</a:t>
            </a:r>
            <a:endParaRPr b="1" sz="21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5551"/>
        </a:solid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750">
                <a:solidFill>
                  <a:schemeClr val="lt1"/>
                </a:solidFill>
              </a:rPr>
              <a:t>Basic Design: </a:t>
            </a:r>
            <a:endParaRPr b="1">
              <a:solidFill>
                <a:schemeClr val="lt1"/>
              </a:solidFill>
            </a:endParaRPr>
          </a:p>
        </p:txBody>
      </p:sp>
      <p:pic>
        <p:nvPicPr>
          <p:cNvPr id="78" name="Google Shape;78;p17" title="IMG_3950.MOV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77250" y="1017725"/>
            <a:ext cx="2149297" cy="38209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5551"/>
        </a:solid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7800">
                <a:solidFill>
                  <a:schemeClr val="lt1"/>
                </a:solidFill>
              </a:rPr>
              <a:t>PART 2: Key Engineering Specifications</a:t>
            </a:r>
            <a:endParaRPr sz="7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5551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9"/>
          <p:cNvSpPr txBox="1"/>
          <p:nvPr>
            <p:ph type="title"/>
          </p:nvPr>
        </p:nvSpPr>
        <p:spPr>
          <a:xfrm>
            <a:off x="272425" y="265725"/>
            <a:ext cx="841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Key </a:t>
            </a:r>
            <a:r>
              <a:rPr lang="en">
                <a:solidFill>
                  <a:schemeClr val="lt1"/>
                </a:solidFill>
              </a:rPr>
              <a:t>Engineering Specifications</a:t>
            </a:r>
            <a:endParaRPr>
              <a:solidFill>
                <a:schemeClr val="lt1"/>
              </a:solidFill>
            </a:endParaRPr>
          </a:p>
        </p:txBody>
      </p:sp>
      <p:graphicFrame>
        <p:nvGraphicFramePr>
          <p:cNvPr id="89" name="Google Shape;89;p19"/>
          <p:cNvGraphicFramePr/>
          <p:nvPr/>
        </p:nvGraphicFramePr>
        <p:xfrm>
          <a:off x="233275" y="10177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{1727A213-C887-456A-8F2B-9EB0D0736E16}</a:tableStyleId>
              </a:tblPr>
              <a:tblGrid>
                <a:gridCol w="2829500"/>
                <a:gridCol w="2829500"/>
                <a:gridCol w="2829500"/>
              </a:tblGrid>
              <a:tr h="568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Specification</a:t>
                      </a:r>
                      <a:endParaRPr b="1" sz="16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Description</a:t>
                      </a:r>
                      <a:endParaRPr b="1" sz="16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Target</a:t>
                      </a:r>
                      <a:endParaRPr b="1" sz="16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/>
                    </a:solidFill>
                  </a:tcPr>
                </a:tc>
              </a:tr>
              <a:tr h="10911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Multiple Card </a:t>
                      </a:r>
                      <a:r>
                        <a:rPr b="1" lang="en" sz="16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Error Rate</a:t>
                      </a:r>
                      <a:endParaRPr sz="16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4406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The minimum </a:t>
                      </a:r>
                      <a:r>
                        <a:rPr lang="en" sz="16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rate </a:t>
                      </a:r>
                      <a:r>
                        <a:rPr lang="en" sz="16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at which the device draws multiple cards into the system simultaneously.</a:t>
                      </a:r>
                      <a:endParaRPr sz="16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4406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 more than 90%</a:t>
                      </a:r>
                      <a:endParaRPr sz="16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44061"/>
                    </a:solidFill>
                  </a:tcPr>
                </a:tc>
              </a:tr>
              <a:tr h="818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Bill Detection Accuracy</a:t>
                      </a:r>
                      <a:endParaRPr sz="16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4406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Rate at which the system's sensors accurately detects the bill at the point of input.</a:t>
                      </a:r>
                      <a:endParaRPr sz="16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4406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At least 98%.</a:t>
                      </a:r>
                      <a:endParaRPr sz="16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44061"/>
                    </a:solidFill>
                  </a:tcPr>
                </a:tc>
              </a:tr>
              <a:tr h="568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Color Processing Time</a:t>
                      </a:r>
                      <a:endParaRPr sz="16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4406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The minimum time at which the card color is detected and identified.</a:t>
                      </a:r>
                      <a:endParaRPr sz="16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4406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Less than 100 milliseconds</a:t>
                      </a:r>
                      <a:endParaRPr sz="16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44061"/>
                    </a:solidFill>
                  </a:tcPr>
                </a:tc>
              </a:tr>
              <a:tr h="568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Card </a:t>
                      </a:r>
                      <a:r>
                        <a:rPr b="1" lang="en" sz="16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Orientation Time</a:t>
                      </a:r>
                      <a:endParaRPr b="1" sz="16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4406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The speed that the card will either flip length\widthwise </a:t>
                      </a:r>
                      <a:endParaRPr sz="16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4406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Less than 2 seconds</a:t>
                      </a:r>
                      <a:endParaRPr sz="16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4406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5551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-38862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AutoNum type="arabicPeriod"/>
            </a:pPr>
            <a:r>
              <a:rPr lang="en">
                <a:solidFill>
                  <a:schemeClr val="lt1"/>
                </a:solidFill>
              </a:rPr>
              <a:t>Multiple Card error Rate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95" name="Google Shape;95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6" name="Google Shape;96;p20" title="IMG_3953.MOV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32100" y="1039837"/>
            <a:ext cx="6474096" cy="3641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5551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-38862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AutoNum type="arabicPeriod"/>
            </a:pPr>
            <a:r>
              <a:rPr lang="en">
                <a:solidFill>
                  <a:schemeClr val="lt1"/>
                </a:solidFill>
              </a:rPr>
              <a:t>Multiple Card error Rate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02" name="Google Shape;102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3" name="Google Shape;103;p21" title="IMG_3953.MOV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200" y="1211352"/>
            <a:ext cx="4837027" cy="272080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4" name="Google Shape;104;p21"/>
          <p:cNvGraphicFramePr/>
          <p:nvPr/>
        </p:nvGraphicFramePr>
        <p:xfrm>
          <a:off x="5625350" y="1832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{1727A213-C887-456A-8F2B-9EB0D0736E16}</a:tableStyleId>
              </a:tblPr>
              <a:tblGrid>
                <a:gridCol w="1389550"/>
                <a:gridCol w="138955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# of Cards</a:t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OverLapping</a:t>
                      </a:r>
                      <a:r>
                        <a:rPr lang="en"/>
                        <a:t> Cards on Color Sensor</a:t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33</a:t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</a:t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